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sldIdLst>
    <p:sldId id="256" r:id="rId5"/>
    <p:sldId id="264" r:id="rId6"/>
    <p:sldId id="257" r:id="rId7"/>
    <p:sldId id="258" r:id="rId8"/>
    <p:sldId id="265" r:id="rId9"/>
    <p:sldId id="267" r:id="rId10"/>
    <p:sldId id="275" r:id="rId11"/>
    <p:sldId id="266" r:id="rId12"/>
    <p:sldId id="259" r:id="rId13"/>
    <p:sldId id="260" r:id="rId14"/>
    <p:sldId id="273" r:id="rId15"/>
    <p:sldId id="261" r:id="rId16"/>
    <p:sldId id="262" r:id="rId17"/>
    <p:sldId id="268" r:id="rId18"/>
    <p:sldId id="269" r:id="rId19"/>
    <p:sldId id="263" r:id="rId20"/>
    <p:sldId id="270" r:id="rId21"/>
    <p:sldId id="276" r:id="rId22"/>
    <p:sldId id="277" r:id="rId23"/>
    <p:sldId id="271" r:id="rId24"/>
    <p:sldId id="274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7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3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6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5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8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9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3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1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4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4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1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5241-2F00-45D9-A8DF-8C999282D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15" y="1273354"/>
            <a:ext cx="7315200" cy="3255264"/>
          </a:xfrm>
        </p:spPr>
        <p:txBody>
          <a:bodyPr>
            <a:normAutofit/>
          </a:bodyPr>
          <a:lstStyle/>
          <a:p>
            <a:r>
              <a:rPr lang="en-US" altLang="ko-KR" dirty="0"/>
              <a:t>Light</a:t>
            </a:r>
            <a:r>
              <a:rPr lang="ko-KR" altLang="en-US" dirty="0"/>
              <a:t> </a:t>
            </a:r>
            <a:r>
              <a:rPr lang="en-US" altLang="ko-KR" dirty="0"/>
              <a:t>Stages</a:t>
            </a:r>
            <a:br>
              <a:rPr lang="en-US" altLang="ko-KR" dirty="0"/>
            </a:br>
            <a:r>
              <a:rPr lang="en-US" altLang="ko-KR" sz="2400" i="1" dirty="0">
                <a:latin typeface="+mn-lt"/>
              </a:rPr>
              <a:t>Face </a:t>
            </a:r>
            <a:r>
              <a:rPr lang="en-US" altLang="ko-KR" sz="2400" i="1" dirty="0" err="1">
                <a:latin typeface="+mn-lt"/>
              </a:rPr>
              <a:t>Caputure</a:t>
            </a:r>
            <a:r>
              <a:rPr lang="ko-KR" altLang="en-US" sz="2400" i="1" dirty="0">
                <a:latin typeface="+mn-lt"/>
              </a:rPr>
              <a:t> 관련 내용을 중심으로</a:t>
            </a:r>
            <a:br>
              <a:rPr lang="en-US" altLang="ko-KR" i="1" dirty="0">
                <a:latin typeface="+mn-lt"/>
              </a:rPr>
            </a:br>
            <a:endParaRPr lang="ko-KR" altLang="en-US" i="1" dirty="0">
              <a:latin typeface="+mn-lt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DA5360-D115-4BD3-A54D-F2393957F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r"/>
            <a:r>
              <a:rPr lang="en-US" altLang="ko-KR" sz="1900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2020 Feb. </a:t>
            </a:r>
            <a:r>
              <a:rPr lang="ko-KR" altLang="en-US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서준원</a:t>
            </a:r>
            <a:endParaRPr lang="en-US" altLang="ko-KR" sz="1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700" i="1" dirty="0">
              <a:latin typeface="Arial Black" panose="020B0A04020102020204" pitchFamily="34" charset="0"/>
              <a:ea typeface="HY중고딕" panose="02030600000101010101" pitchFamily="18" charset="-127"/>
            </a:endParaRPr>
          </a:p>
          <a:p>
            <a:r>
              <a:rPr lang="en-US" altLang="ko-KR" sz="1700" i="1" dirty="0">
                <a:latin typeface="Arial Black" panose="020B0A04020102020204" pitchFamily="34" charset="0"/>
                <a:ea typeface="HY중고딕" panose="02030600000101010101" pitchFamily="18" charset="-127"/>
              </a:rPr>
              <a:t>- The Light Stages and Their Applications to Photoreal Digital Actors ,Paul </a:t>
            </a:r>
            <a:r>
              <a:rPr lang="en-US" altLang="ko-KR" sz="1700" i="1" dirty="0" err="1">
                <a:latin typeface="Arial Black" panose="020B0A04020102020204" pitchFamily="34" charset="0"/>
                <a:ea typeface="HY중고딕" panose="02030600000101010101" pitchFamily="18" charset="-127"/>
              </a:rPr>
              <a:t>Debevec</a:t>
            </a:r>
            <a:r>
              <a:rPr lang="en-US" altLang="ko-KR" sz="1700" i="1" dirty="0">
                <a:latin typeface="Arial Black" panose="020B0A04020102020204" pitchFamily="34" charset="0"/>
                <a:ea typeface="HY중고딕" panose="02030600000101010101" pitchFamily="18" charset="-127"/>
              </a:rPr>
              <a:t>, 2012</a:t>
            </a:r>
            <a:r>
              <a:rPr lang="ko-KR" altLang="en-US" dirty="0">
                <a:latin typeface="Arial Black" panose="020B0A04020102020204" pitchFamily="34" charset="0"/>
                <a:ea typeface="HY중고딕" panose="02030600000101010101" pitchFamily="18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13FC4-63C2-481D-82C5-CEDD5199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08" y="1927412"/>
            <a:ext cx="5528679" cy="225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21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5FAC5-7C59-4EF5-9834-9E516468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Photometric Stereo</a:t>
            </a:r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082CB80-29F7-4F70-8DBD-0C6FD96C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16" y="546136"/>
            <a:ext cx="3837723" cy="28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B3549E-6F92-4DCF-80FE-2931353D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18" y="3928725"/>
            <a:ext cx="6794331" cy="23095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45E2A5-AD92-409C-AD92-4C9B140FE265}"/>
              </a:ext>
            </a:extLst>
          </p:cNvPr>
          <p:cNvSpPr/>
          <p:nvPr/>
        </p:nvSpPr>
        <p:spPr>
          <a:xfrm>
            <a:off x="8143886" y="415019"/>
            <a:ext cx="2530763" cy="6280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Lambertian surface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25E029-8E81-431D-9BFF-818E73756D5B}"/>
              </a:ext>
            </a:extLst>
          </p:cNvPr>
          <p:cNvSpPr/>
          <p:nvPr/>
        </p:nvSpPr>
        <p:spPr>
          <a:xfrm>
            <a:off x="8411638" y="2814932"/>
            <a:ext cx="2032000" cy="858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Surface Normal</a:t>
            </a:r>
          </a:p>
          <a:p>
            <a:pPr algn="ctr"/>
            <a:r>
              <a:rPr lang="en-US" altLang="ko-KR" b="1" dirty="0"/>
              <a:t>&amp;</a:t>
            </a:r>
          </a:p>
          <a:p>
            <a:pPr algn="ctr"/>
            <a:r>
              <a:rPr lang="en-US" altLang="ko-KR" b="1" dirty="0"/>
              <a:t>Albedo</a:t>
            </a:r>
            <a:endParaRPr lang="ko-KR" altLang="en-US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F86847-F83A-478B-9CE3-A2A7A717BAA3}"/>
              </a:ext>
            </a:extLst>
          </p:cNvPr>
          <p:cNvSpPr/>
          <p:nvPr/>
        </p:nvSpPr>
        <p:spPr>
          <a:xfrm>
            <a:off x="8393267" y="1259109"/>
            <a:ext cx="2032000" cy="858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multiple illumination directions</a:t>
            </a:r>
            <a:endParaRPr lang="ko-KR" altLang="en-US" b="1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2A327DA-D470-4A87-8D01-D09D89362075}"/>
              </a:ext>
            </a:extLst>
          </p:cNvPr>
          <p:cNvSpPr/>
          <p:nvPr/>
        </p:nvSpPr>
        <p:spPr>
          <a:xfrm>
            <a:off x="9215202" y="2152878"/>
            <a:ext cx="424873" cy="662054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885451-2678-493F-90F9-D7CCFF7D28D9}"/>
              </a:ext>
            </a:extLst>
          </p:cNvPr>
          <p:cNvSpPr/>
          <p:nvPr/>
        </p:nvSpPr>
        <p:spPr>
          <a:xfrm>
            <a:off x="3718553" y="6298581"/>
            <a:ext cx="6956096" cy="4439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R. J. </a:t>
            </a:r>
            <a:r>
              <a:rPr lang="en-US" altLang="ko-KR" sz="1400" i="1" dirty="0" err="1"/>
              <a:t>Woodham</a:t>
            </a:r>
            <a:r>
              <a:rPr lang="en-US" altLang="ko-KR" sz="1400" i="1" dirty="0"/>
              <a:t>. Photometric method for determining surface orientation from multiple images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90475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0BF95-07C4-4381-804F-D0C768C1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Single-Shot Reflectance Measurement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F5563-1280-4E2F-861E-D6CBCF5C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384" y="69863"/>
            <a:ext cx="7315200" cy="3347586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Taking many images of the object under a dense sampling of lighting directions</a:t>
            </a:r>
          </a:p>
          <a:p>
            <a:pPr lvl="1"/>
            <a:r>
              <a:rPr lang="en-US" altLang="ko-KR" dirty="0"/>
              <a:t>requiring either long capture times or specialized high-speed cameras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Three colored lights to perform photometric stereo in a single photograph, which is possible under the constant chromaticity assumption that all scene materials vary only in brightness, and not in hue or saturation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116B4-E250-4108-92A0-83F1CC01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294" y="3151825"/>
            <a:ext cx="5630116" cy="30266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A473D1-EFB7-494E-B787-6C5521C76D8D}"/>
              </a:ext>
            </a:extLst>
          </p:cNvPr>
          <p:cNvSpPr/>
          <p:nvPr/>
        </p:nvSpPr>
        <p:spPr>
          <a:xfrm>
            <a:off x="3629215" y="6178461"/>
            <a:ext cx="8222126" cy="5127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Single-Shot Reflectance Measurement from Polarized Color Gradient Illumination (Graham, Fyffe 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34913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3216A-5CB6-4E13-A89C-B879C448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Spherical Harmonics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E53355-DBB7-423F-B2B9-191663E60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42762"/>
            <a:ext cx="7315200" cy="5120640"/>
          </a:xfrm>
        </p:spPr>
        <p:txBody>
          <a:bodyPr>
            <a:normAutofit/>
          </a:bodyPr>
          <a:lstStyle/>
          <a:p>
            <a:r>
              <a:rPr lang="en-US" altLang="ko-KR" dirty="0"/>
              <a:t>Digitize facial geometry with sub-millimeter precision :</a:t>
            </a:r>
          </a:p>
          <a:p>
            <a:pPr lvl="1"/>
            <a:r>
              <a:rPr lang="en-US" altLang="ko-KR" dirty="0"/>
              <a:t>leveraging the full sphere of LED light sources in </a:t>
            </a:r>
            <a:r>
              <a:rPr lang="en-US" altLang="ko-KR" dirty="0">
                <a:solidFill>
                  <a:srgbClr val="FF0000"/>
                </a:solidFill>
              </a:rPr>
              <a:t>Light Stage 5 </a:t>
            </a:r>
            <a:r>
              <a:rPr lang="en-US" altLang="ko-KR" dirty="0"/>
              <a:t>to create spherical illumination patterns.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Instead of lighting the face one direction at a time</a:t>
            </a:r>
            <a:r>
              <a:rPr lang="en-US" altLang="ko-KR" dirty="0"/>
              <a:t>, requiring hundreds of photographs to record reflectance functions, reflectance functions would be measured </a:t>
            </a:r>
            <a:r>
              <a:rPr lang="en-US" altLang="ko-KR" dirty="0">
                <a:solidFill>
                  <a:srgbClr val="FF0000"/>
                </a:solidFill>
              </a:rPr>
              <a:t>using computational illumination patterns based on the first four spherical harmonics</a:t>
            </a:r>
            <a:r>
              <a:rPr lang="en-US" altLang="ko-KR" dirty="0"/>
              <a:t> [Ma et al. 2007].</a:t>
            </a:r>
          </a:p>
          <a:p>
            <a:r>
              <a:rPr lang="en-US" altLang="ko-KR" dirty="0"/>
              <a:t>Spherical Harmonics </a:t>
            </a:r>
          </a:p>
          <a:p>
            <a:pPr lvl="2"/>
            <a:r>
              <a:rPr lang="en-US" altLang="ko-KR" dirty="0"/>
              <a:t>The total energy of a pixel’s reflectance function  : 0'th order spherical harmonic. </a:t>
            </a:r>
          </a:p>
          <a:p>
            <a:pPr lvl="2"/>
            <a:r>
              <a:rPr lang="en-US" altLang="ko-KR" dirty="0"/>
              <a:t>The first three 1st order spherical harmonics oriented along the three principal coordinate axes : surface normal, since a Lambertian reflectance lobe is symmetrically oriented along the normal.</a:t>
            </a:r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F8554-1F15-434E-87F3-599697BB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9" y="864108"/>
            <a:ext cx="2947482" cy="1770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0B3B16-2072-4AA0-860C-A097F14C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5119122"/>
            <a:ext cx="2895600" cy="600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D05FB0-C7E3-485C-A656-098058659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918" y="5117424"/>
            <a:ext cx="4819650" cy="5238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02C254-794D-4D85-BF30-0F971FCD70FA}"/>
              </a:ext>
            </a:extLst>
          </p:cNvPr>
          <p:cNvSpPr/>
          <p:nvPr/>
        </p:nvSpPr>
        <p:spPr>
          <a:xfrm>
            <a:off x="4281644" y="5809125"/>
            <a:ext cx="2070847" cy="33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Diffuse Normal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966AD2-5AEE-42B8-BD17-688B209D019A}"/>
              </a:ext>
            </a:extLst>
          </p:cNvPr>
          <p:cNvSpPr/>
          <p:nvPr/>
        </p:nvSpPr>
        <p:spPr>
          <a:xfrm>
            <a:off x="8593668" y="5809125"/>
            <a:ext cx="2070847" cy="33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Specular Normal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802A4F-5075-4034-8929-8F562060D9E6}"/>
              </a:ext>
            </a:extLst>
          </p:cNvPr>
          <p:cNvSpPr/>
          <p:nvPr/>
        </p:nvSpPr>
        <p:spPr>
          <a:xfrm>
            <a:off x="2330824" y="6353127"/>
            <a:ext cx="9646024" cy="3316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Rapid Acquisition of Specular and Diffuse Normal Maps from Polarized Spherical Gradient Illumination (</a:t>
            </a:r>
            <a:r>
              <a:rPr lang="en-US" altLang="ko-KR" sz="1400" dirty="0"/>
              <a:t>Wan-Chun Ma, </a:t>
            </a:r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478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DA7DD-237C-49D1-AEFB-BA5B34E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Illumination Face Scanning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BF37C-C3C8-494F-B021-2ACAFD8FE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3459" y="-586760"/>
            <a:ext cx="7553762" cy="5437901"/>
          </a:xfrm>
        </p:spPr>
        <p:txBody>
          <a:bodyPr>
            <a:normAutofit/>
          </a:bodyPr>
          <a:lstStyle/>
          <a:p>
            <a:r>
              <a:rPr lang="en-US" altLang="ko-KR" dirty="0"/>
              <a:t>Polarized Spherical Gradient Illumination</a:t>
            </a:r>
          </a:p>
          <a:p>
            <a:pPr lvl="1"/>
            <a:r>
              <a:rPr lang="en-US" altLang="ko-KR" dirty="0"/>
              <a:t>Spherical Lighting separate photometric albedo and normal maps for specular (surface) and diffuse (subsurface) reflection by employing </a:t>
            </a:r>
            <a:r>
              <a:rPr lang="en-US" altLang="ko-KR" dirty="0">
                <a:solidFill>
                  <a:srgbClr val="FF0000"/>
                </a:solidFill>
              </a:rPr>
              <a:t>polarization of incident lighting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estimate surface normal maps of an object from either its diffuse or specular reflectance using </a:t>
            </a:r>
            <a:r>
              <a:rPr lang="en-US" altLang="ko-KR" dirty="0">
                <a:solidFill>
                  <a:srgbClr val="FF0000"/>
                </a:solidFill>
              </a:rPr>
              <a:t>four</a:t>
            </a:r>
            <a:r>
              <a:rPr lang="en-US" altLang="ko-KR" dirty="0"/>
              <a:t> spherical gradient illumination patterns</a:t>
            </a:r>
          </a:p>
          <a:p>
            <a:pPr lvl="1"/>
            <a:r>
              <a:rPr lang="en-US" altLang="ko-KR" dirty="0"/>
              <a:t>the diffuse and specular normal maps of an object to be measured independently</a:t>
            </a:r>
          </a:p>
          <a:p>
            <a:pPr lvl="1"/>
            <a:r>
              <a:rPr lang="en-US" altLang="ko-KR" dirty="0"/>
              <a:t>limits the acquisition to a single viewpoint providing limited coverage of the scanned subject.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Second-order gradients</a:t>
            </a:r>
            <a:r>
              <a:rPr lang="en-US" altLang="ko-KR" dirty="0"/>
              <a:t> – the next five of the first nine spherical harmonic conditions – allow the estimation of per pixel specular roughness and anisotropy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CF3E81-0825-4DC6-8A2B-08B1CAEF702F}"/>
              </a:ext>
            </a:extLst>
          </p:cNvPr>
          <p:cNvSpPr/>
          <p:nvPr/>
        </p:nvSpPr>
        <p:spPr>
          <a:xfrm>
            <a:off x="3693459" y="4528743"/>
            <a:ext cx="4457419" cy="17269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    LED sphere (156 individually controllable lights)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2 SLRs cameras (Burst Mode)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Polarizer over each light </a:t>
            </a:r>
            <a:br>
              <a:rPr lang="en-US" altLang="ko-KR" dirty="0"/>
            </a:br>
            <a:r>
              <a:rPr lang="en-US" altLang="ko-KR" dirty="0"/>
              <a:t>(Linear : Servomotor -&gt; flipping /  Circular : manual flipping) :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7342BE-A4F6-48B5-BB74-2E5D40FB2C35}"/>
              </a:ext>
            </a:extLst>
          </p:cNvPr>
          <p:cNvSpPr/>
          <p:nvPr/>
        </p:nvSpPr>
        <p:spPr>
          <a:xfrm>
            <a:off x="2348753" y="6255739"/>
            <a:ext cx="9646024" cy="3316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Rapid Acquisition of Specular and Diffuse Normal Maps from Polarized Spherical Gradient Illumination (</a:t>
            </a:r>
            <a:r>
              <a:rPr lang="en-US" altLang="ko-KR" sz="1400" dirty="0"/>
              <a:t>Wan-Chun Ma, </a:t>
            </a:r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A7FA8F-D8B9-4C8A-A2C7-ABA36A18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959" y="3830118"/>
            <a:ext cx="1819100" cy="244845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842A178-88F5-475D-9911-D090206FEC3C}"/>
              </a:ext>
            </a:extLst>
          </p:cNvPr>
          <p:cNvSpPr/>
          <p:nvPr/>
        </p:nvSpPr>
        <p:spPr>
          <a:xfrm>
            <a:off x="4823012" y="4008692"/>
            <a:ext cx="1936376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icosahedron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B35FF0-EC4B-4D0C-972D-A6467C9C753C}"/>
              </a:ext>
            </a:extLst>
          </p:cNvPr>
          <p:cNvSpPr/>
          <p:nvPr/>
        </p:nvSpPr>
        <p:spPr>
          <a:xfrm>
            <a:off x="8615084" y="3771742"/>
            <a:ext cx="2859740" cy="615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Reflective hemisphere for highly specular surface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86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8B51C1-A1B4-426F-A2E7-35E2B74D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625" y="365071"/>
            <a:ext cx="3807442" cy="349676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60B85FD-41F8-4913-9D8E-FECF0395A637}"/>
              </a:ext>
            </a:extLst>
          </p:cNvPr>
          <p:cNvSpPr/>
          <p:nvPr/>
        </p:nvSpPr>
        <p:spPr>
          <a:xfrm>
            <a:off x="8123021" y="3424428"/>
            <a:ext cx="3371274" cy="163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Near the </a:t>
            </a:r>
            <a:r>
              <a:rPr lang="en-US" altLang="ko-KR" dirty="0">
                <a:solidFill>
                  <a:srgbClr val="FF0000"/>
                </a:solidFill>
              </a:rPr>
              <a:t>Brewster angle</a:t>
            </a:r>
          </a:p>
          <a:p>
            <a:endParaRPr lang="en-US" altLang="ko-KR" dirty="0"/>
          </a:p>
          <a:p>
            <a:r>
              <a:rPr lang="en-US" altLang="ko-KR" dirty="0"/>
              <a:t>the reflection is weak, making recovery of true specular reflectance unstable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2B875BE-8CFB-4A28-98FE-FA5591D9C274}"/>
              </a:ext>
            </a:extLst>
          </p:cNvPr>
          <p:cNvSpPr/>
          <p:nvPr/>
        </p:nvSpPr>
        <p:spPr>
          <a:xfrm>
            <a:off x="8123022" y="996713"/>
            <a:ext cx="3470815" cy="1838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Computing normal from x, y, z </a:t>
            </a:r>
          </a:p>
          <a:p>
            <a:endParaRPr lang="en-US" altLang="ko-KR" dirty="0"/>
          </a:p>
          <a:p>
            <a:r>
              <a:rPr lang="en-US" altLang="ko-KR" dirty="0"/>
              <a:t>lighting using reflectance function Lambertian Surface Reflection &amp; Specular Surface Reflection.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A2AD18-717A-4496-9CB0-D1E7487D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84" y="3969159"/>
            <a:ext cx="3954523" cy="20384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2198DD2-836F-4F7B-B4E4-3CADF295CA49}"/>
              </a:ext>
            </a:extLst>
          </p:cNvPr>
          <p:cNvSpPr/>
          <p:nvPr/>
        </p:nvSpPr>
        <p:spPr>
          <a:xfrm>
            <a:off x="8123022" y="5290911"/>
            <a:ext cx="3274652" cy="4341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dirty="0"/>
              <a:t>Linear / </a:t>
            </a:r>
            <a:r>
              <a:rPr lang="en-US" altLang="ko-KR" dirty="0">
                <a:solidFill>
                  <a:srgbClr val="FF0000"/>
                </a:solidFill>
              </a:rPr>
              <a:t>Circular</a:t>
            </a:r>
            <a:r>
              <a:rPr lang="en-US" altLang="ko-KR" dirty="0"/>
              <a:t> polarizers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AA3FAD-7E60-4CFD-B4C3-61089465AC5A}"/>
              </a:ext>
            </a:extLst>
          </p:cNvPr>
          <p:cNvSpPr/>
          <p:nvPr/>
        </p:nvSpPr>
        <p:spPr>
          <a:xfrm>
            <a:off x="4156364" y="6096000"/>
            <a:ext cx="7121236" cy="646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Surface Geometry  </a:t>
            </a:r>
          </a:p>
          <a:p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structured light </a:t>
            </a:r>
            <a:r>
              <a:rPr lang="en-US" altLang="ko-KR" dirty="0"/>
              <a:t>scan +surface normal based on the specular reflectance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1FE5EED-92FE-47CE-AFF2-B437041C10D7}"/>
              </a:ext>
            </a:extLst>
          </p:cNvPr>
          <p:cNvSpPr txBox="1">
            <a:spLocks/>
          </p:cNvSpPr>
          <p:nvPr/>
        </p:nvSpPr>
        <p:spPr>
          <a:xfrm>
            <a:off x="433028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Gradient Illumination Face Scanning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01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C89299-000E-48B4-80BD-627B299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055" y="376197"/>
            <a:ext cx="2397726" cy="2727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34A786-1FF9-4697-B070-3C3D6E2A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06" y="376197"/>
            <a:ext cx="2339478" cy="26600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74D471-E434-4ED5-BF47-F29416AB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110" y="376197"/>
            <a:ext cx="2367483" cy="268432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B1EA3EA-2812-4547-AA34-730D14E36913}"/>
              </a:ext>
            </a:extLst>
          </p:cNvPr>
          <p:cNvSpPr txBox="1">
            <a:spLocks/>
          </p:cNvSpPr>
          <p:nvPr/>
        </p:nvSpPr>
        <p:spPr>
          <a:xfrm>
            <a:off x="3869268" y="873442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3F2F90-BED1-4A5E-946C-3ED0CDCFA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879" y="3190144"/>
            <a:ext cx="3155589" cy="327086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7A97D94-1EDF-4534-AB8A-8D2999A7F009}"/>
              </a:ext>
            </a:extLst>
          </p:cNvPr>
          <p:cNvSpPr txBox="1">
            <a:spLocks/>
          </p:cNvSpPr>
          <p:nvPr/>
        </p:nvSpPr>
        <p:spPr>
          <a:xfrm>
            <a:off x="433028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Gradient Illumination Face Scanning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799EC-F66B-4B18-8E16-CA0C91732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802" y="3189039"/>
            <a:ext cx="3723683" cy="335645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135C9-3348-4799-B981-B9905F053C9C}"/>
              </a:ext>
            </a:extLst>
          </p:cNvPr>
          <p:cNvSpPr/>
          <p:nvPr/>
        </p:nvSpPr>
        <p:spPr>
          <a:xfrm>
            <a:off x="2470774" y="6491327"/>
            <a:ext cx="9646024" cy="3316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Rapid Acquisition of Specular and Diffuse Normal Maps from Polarized Spherical Gradient Illumination (</a:t>
            </a:r>
            <a:r>
              <a:rPr lang="en-US" altLang="ko-KR" sz="1400" dirty="0"/>
              <a:t>Wan-Chun Ma, </a:t>
            </a:r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695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AE18C-E1BF-4D5B-99B6-C874EE52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Multiview Capture and Light Stage 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E0AD6-65A2-4E4A-B5ED-1A2A3081F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649" y="2336128"/>
            <a:ext cx="7997016" cy="5120640"/>
          </a:xfrm>
        </p:spPr>
        <p:txBody>
          <a:bodyPr/>
          <a:lstStyle/>
          <a:p>
            <a:r>
              <a:rPr lang="en-US" altLang="ko-KR" dirty="0"/>
              <a:t>Single View : </a:t>
            </a:r>
            <a:r>
              <a:rPr lang="en-US" altLang="ko-KR" dirty="0">
                <a:solidFill>
                  <a:srgbClr val="FF0000"/>
                </a:solidFill>
              </a:rPr>
              <a:t>Three</a:t>
            </a:r>
            <a:r>
              <a:rPr lang="en-US" altLang="ko-KR" dirty="0"/>
              <a:t> different angles to produce an ear-to-ear facial scan</a:t>
            </a:r>
            <a:endParaRPr lang="en-US" altLang="ko-KR" i="1" dirty="0"/>
          </a:p>
          <a:p>
            <a:r>
              <a:rPr lang="en-US" altLang="ko-KR" dirty="0"/>
              <a:t>Multiview</a:t>
            </a:r>
            <a:r>
              <a:rPr lang="ko-KR" altLang="en-US" dirty="0"/>
              <a:t> </a:t>
            </a:r>
            <a:r>
              <a:rPr lang="en-US" altLang="ko-KR" dirty="0"/>
              <a:t>Camera</a:t>
            </a:r>
            <a:r>
              <a:rPr lang="ko-KR" altLang="en-US" dirty="0"/>
              <a:t> </a:t>
            </a:r>
            <a:r>
              <a:rPr lang="en-US" altLang="ko-KR" dirty="0"/>
              <a:t>Setup (five Canon 1D Mark III digital SLRs camera)</a:t>
            </a:r>
          </a:p>
          <a:p>
            <a:r>
              <a:rPr lang="en-US" altLang="ko-KR" dirty="0"/>
              <a:t>programmable MR16 LED lamps (5W) from Philips Color Kinetics</a:t>
            </a:r>
          </a:p>
          <a:p>
            <a:pPr lvl="1"/>
            <a:r>
              <a:rPr lang="en-US" altLang="ko-KR" dirty="0"/>
              <a:t>LED sphere with 156 individually controllable lights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2C996-84FA-4B36-B3FB-C64AE27D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731" y="200864"/>
            <a:ext cx="4082426" cy="357128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95A175D-7143-4DFF-98C7-E5E8A8299444}"/>
              </a:ext>
            </a:extLst>
          </p:cNvPr>
          <p:cNvSpPr/>
          <p:nvPr/>
        </p:nvSpPr>
        <p:spPr>
          <a:xfrm>
            <a:off x="7635237" y="1636881"/>
            <a:ext cx="797859" cy="699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D64A47-8853-4599-A168-56D84EDB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096" y="550126"/>
            <a:ext cx="3703824" cy="284555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C818B3-8429-45CB-9CC9-6A88EABEA7C2}"/>
              </a:ext>
            </a:extLst>
          </p:cNvPr>
          <p:cNvSpPr/>
          <p:nvPr/>
        </p:nvSpPr>
        <p:spPr>
          <a:xfrm>
            <a:off x="9061668" y="3612407"/>
            <a:ext cx="2446680" cy="498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Stereo Reconstruction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3D0156-3B23-4850-BB70-5C0D0D15EB3B}"/>
              </a:ext>
            </a:extLst>
          </p:cNvPr>
          <p:cNvSpPr/>
          <p:nvPr/>
        </p:nvSpPr>
        <p:spPr>
          <a:xfrm>
            <a:off x="3814479" y="6158361"/>
            <a:ext cx="8145434" cy="498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- Multiview Face Capture using Polarized Spherical Gradient Illumination (Abhijeet Ghosh, 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  <a:p>
            <a:r>
              <a:rPr lang="en-US" altLang="ko-KR" sz="1400" i="1" dirty="0"/>
              <a:t>- ICL Multispectral Light Stage: building a versatile LED sphere with off-the-shelf components (Abhijeet Ghosh)</a:t>
            </a:r>
          </a:p>
        </p:txBody>
      </p:sp>
    </p:spTree>
    <p:extLst>
      <p:ext uri="{BB962C8B-B14F-4D97-AF65-F5344CB8AC3E}">
        <p14:creationId xmlns:p14="http://schemas.microsoft.com/office/powerpoint/2010/main" val="160866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4EF97-035D-41C4-BB31-8A6C2508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Multiview Capture and Light Stage 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2C192-7FAC-42C5-8DFE-A8DF68B8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14" y="1716161"/>
            <a:ext cx="3479644" cy="32991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F566D6C-C29F-48C1-80CC-F3C61616C9D6}"/>
              </a:ext>
            </a:extLst>
          </p:cNvPr>
          <p:cNvSpPr/>
          <p:nvPr/>
        </p:nvSpPr>
        <p:spPr>
          <a:xfrm>
            <a:off x="4367302" y="356768"/>
            <a:ext cx="2947481" cy="10404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Diffuse-Specular separation from </a:t>
            </a:r>
            <a:r>
              <a:rPr lang="en-US" altLang="ko-KR" dirty="0">
                <a:solidFill>
                  <a:srgbClr val="FF0000"/>
                </a:solidFill>
              </a:rPr>
              <a:t>just two</a:t>
            </a:r>
            <a:r>
              <a:rPr lang="en-US" altLang="ko-KR" dirty="0"/>
              <a:t> photographs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FAA25A-84D3-48E1-B69E-8C0639B9E5CA}"/>
              </a:ext>
            </a:extLst>
          </p:cNvPr>
          <p:cNvSpPr/>
          <p:nvPr/>
        </p:nvSpPr>
        <p:spPr>
          <a:xfrm>
            <a:off x="4487927" y="5186171"/>
            <a:ext cx="2493818" cy="61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Cameras’ Polarizers : Static Vertical Polarizer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7D7103-F390-4207-AF6D-46DD5F6C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105" y="1566856"/>
            <a:ext cx="4313381" cy="327470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A01958-B6D3-4881-8D6B-EC737B235C55}"/>
              </a:ext>
            </a:extLst>
          </p:cNvPr>
          <p:cNvSpPr/>
          <p:nvPr/>
        </p:nvSpPr>
        <p:spPr>
          <a:xfrm>
            <a:off x="8785410" y="4889821"/>
            <a:ext cx="2493818" cy="61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Latitude-Longitude Linear Polarization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7277CC-9B73-4369-8E2D-CAFC0B15AFEF}"/>
              </a:ext>
            </a:extLst>
          </p:cNvPr>
          <p:cNvSpPr/>
          <p:nvPr/>
        </p:nvSpPr>
        <p:spPr>
          <a:xfrm>
            <a:off x="8785410" y="6071247"/>
            <a:ext cx="2493818" cy="61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specular cancellation</a:t>
            </a:r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6DCC0F2-2C09-44CA-8B30-8A0B6A32F6FE}"/>
              </a:ext>
            </a:extLst>
          </p:cNvPr>
          <p:cNvSpPr/>
          <p:nvPr/>
        </p:nvSpPr>
        <p:spPr>
          <a:xfrm>
            <a:off x="9782937" y="5550678"/>
            <a:ext cx="498764" cy="49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57ABF2-9AA9-4161-990D-D9A9904C6611}"/>
              </a:ext>
            </a:extLst>
          </p:cNvPr>
          <p:cNvSpPr/>
          <p:nvPr/>
        </p:nvSpPr>
        <p:spPr>
          <a:xfrm>
            <a:off x="8105585" y="469502"/>
            <a:ext cx="2947481" cy="8713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dirty="0"/>
              <a:t>Ghosh et al.’s technique requires </a:t>
            </a:r>
            <a:r>
              <a:rPr lang="fr-FR" altLang="ko-KR" dirty="0">
                <a:solidFill>
                  <a:srgbClr val="FF0000"/>
                </a:solidFill>
              </a:rPr>
              <a:t>four photographs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C0B3EA-9F4C-47E8-9C41-527238BB1C29}"/>
              </a:ext>
            </a:extLst>
          </p:cNvPr>
          <p:cNvSpPr/>
          <p:nvPr/>
        </p:nvSpPr>
        <p:spPr>
          <a:xfrm>
            <a:off x="556934" y="6388498"/>
            <a:ext cx="7620736" cy="3161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- Multiview Face Capture using Polarized Spherical Gradient Illumination (Abhijeet Ghosh, 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1100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252F0-03B1-4C59-92CF-68D34820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Multiview Capture and Light Stage 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487A29-AEE4-4AC4-830D-27C32B14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264" y="2451432"/>
            <a:ext cx="4935736" cy="23367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F9CDBA-D352-4FDC-A5E7-9D1B59DA6A5C}"/>
              </a:ext>
            </a:extLst>
          </p:cNvPr>
          <p:cNvSpPr/>
          <p:nvPr/>
        </p:nvSpPr>
        <p:spPr>
          <a:xfrm>
            <a:off x="3848494" y="769855"/>
            <a:ext cx="3368092" cy="94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diffuse and specular albedo </a:t>
            </a:r>
          </a:p>
          <a:p>
            <a:r>
              <a:rPr lang="en-US" altLang="ko-KR" dirty="0"/>
              <a:t>&amp; normal maps </a:t>
            </a:r>
          </a:p>
          <a:p>
            <a:r>
              <a:rPr lang="en-US" altLang="ko-KR" dirty="0"/>
              <a:t>from multiple viewpoints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102CD8-D85A-4C1A-86BC-2FE0D9BE67B2}"/>
              </a:ext>
            </a:extLst>
          </p:cNvPr>
          <p:cNvSpPr/>
          <p:nvPr/>
        </p:nvSpPr>
        <p:spPr>
          <a:xfrm>
            <a:off x="3848492" y="2619656"/>
            <a:ext cx="3368094" cy="160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compensate for the Fresnel gain </a:t>
            </a:r>
          </a:p>
          <a:p>
            <a:r>
              <a:rPr lang="en-US" altLang="ko-KR" dirty="0"/>
              <a:t>(to make the specular albedo maps less view-dependent and more suitable for stereo.)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E3D68F-660A-4AF5-AC0F-9E49AEC0F1C8}"/>
              </a:ext>
            </a:extLst>
          </p:cNvPr>
          <p:cNvSpPr/>
          <p:nvPr/>
        </p:nvSpPr>
        <p:spPr>
          <a:xfrm>
            <a:off x="3830529" y="5138370"/>
            <a:ext cx="3368093" cy="1187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Stereo Reconstruction</a:t>
            </a:r>
          </a:p>
          <a:p>
            <a:r>
              <a:rPr lang="en-US" altLang="ko-KR" dirty="0"/>
              <a:t>(Cost function minimization (no merging))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A0C8B6-86B5-4396-92F2-AF362C8A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094" y="179294"/>
            <a:ext cx="2831566" cy="22721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DE677E-7713-4B49-B19C-21A93927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678" y="5096370"/>
            <a:ext cx="3429000" cy="6286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7663FE-CFE5-4885-8EC2-6406E8F60C8D}"/>
              </a:ext>
            </a:extLst>
          </p:cNvPr>
          <p:cNvSpPr/>
          <p:nvPr/>
        </p:nvSpPr>
        <p:spPr>
          <a:xfrm>
            <a:off x="8650817" y="5866273"/>
            <a:ext cx="1936501" cy="8751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Hard Reconstruction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1CD17F4-24E1-4E5E-8102-8302B24A6A4E}"/>
              </a:ext>
            </a:extLst>
          </p:cNvPr>
          <p:cNvSpPr/>
          <p:nvPr/>
        </p:nvSpPr>
        <p:spPr>
          <a:xfrm>
            <a:off x="5182882" y="1873029"/>
            <a:ext cx="663389" cy="584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58CD27E-9B4A-428E-96B8-B14E6C6881D0}"/>
              </a:ext>
            </a:extLst>
          </p:cNvPr>
          <p:cNvSpPr/>
          <p:nvPr/>
        </p:nvSpPr>
        <p:spPr>
          <a:xfrm>
            <a:off x="5182882" y="4391329"/>
            <a:ext cx="663389" cy="584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B4328E-CEC5-4895-9780-626D3B191890}"/>
              </a:ext>
            </a:extLst>
          </p:cNvPr>
          <p:cNvSpPr/>
          <p:nvPr/>
        </p:nvSpPr>
        <p:spPr>
          <a:xfrm>
            <a:off x="309198" y="6475007"/>
            <a:ext cx="7615521" cy="3303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- Multiview Face Capture using Polarized Spherical Gradient Illumination (Abhijeet Ghosh, 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836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1CEEE-B534-451B-9DE8-A7091835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ICL Multispectral Light Stage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0C9BF-BDE7-49DE-B659-F6E210D0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Light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168 RGB and color temperature controllable white (W+) lamps</a:t>
            </a:r>
          </a:p>
          <a:p>
            <a:pPr lvl="1"/>
            <a:r>
              <a:rPr lang="en-US" altLang="ko-KR" dirty="0"/>
              <a:t>Philips Color Kinetics </a:t>
            </a:r>
            <a:r>
              <a:rPr lang="en-US" altLang="ko-KR" dirty="0" err="1"/>
              <a:t>iW</a:t>
            </a:r>
            <a:r>
              <a:rPr lang="en-US" altLang="ko-KR" dirty="0"/>
              <a:t> MR gen3 and </a:t>
            </a:r>
            <a:r>
              <a:rPr lang="en-US" altLang="ko-KR" dirty="0" err="1"/>
              <a:t>iColor</a:t>
            </a:r>
            <a:r>
              <a:rPr lang="en-US" altLang="ko-KR" dirty="0"/>
              <a:t> MR gen3 lamps</a:t>
            </a:r>
          </a:p>
          <a:p>
            <a:r>
              <a:rPr lang="en-US" altLang="ko-KR" dirty="0"/>
              <a:t>Wire : unlike a typical geodesic (subdivided icosahedron), spherical coordinates with latitude-longitude profiles</a:t>
            </a:r>
          </a:p>
          <a:p>
            <a:pPr lvl="1"/>
            <a:r>
              <a:rPr lang="en-US" altLang="ko-KR" dirty="0"/>
              <a:t>12 vertical and 8 horizontal latitudinal connections </a:t>
            </a:r>
          </a:p>
          <a:p>
            <a:r>
              <a:rPr lang="en-US" altLang="ko-KR" dirty="0"/>
              <a:t>Control signals : Ethernet using </a:t>
            </a:r>
            <a:r>
              <a:rPr lang="en-US" altLang="ko-KR" dirty="0" err="1"/>
              <a:t>KiNET</a:t>
            </a:r>
            <a:r>
              <a:rPr lang="en-US" altLang="ko-KR" dirty="0"/>
              <a:t>, a proprietary lighting protocol from Philips Color Kinetics</a:t>
            </a:r>
          </a:p>
          <a:p>
            <a:r>
              <a:rPr lang="en-US" altLang="ko-KR" dirty="0"/>
              <a:t>Camera </a:t>
            </a:r>
          </a:p>
          <a:p>
            <a:pPr lvl="1"/>
            <a:r>
              <a:rPr lang="en-US" altLang="ko-KR" dirty="0"/>
              <a:t>9 Canon 800D DSLR cameras for </a:t>
            </a:r>
            <a:r>
              <a:rPr lang="en-US" altLang="ko-KR" dirty="0" err="1"/>
              <a:t>multiview</a:t>
            </a:r>
            <a:r>
              <a:rPr lang="en-US" altLang="ko-KR" dirty="0"/>
              <a:t> face capture</a:t>
            </a:r>
          </a:p>
          <a:p>
            <a:pPr lvl="1"/>
            <a:r>
              <a:rPr lang="en-US" altLang="ko-KR" dirty="0"/>
              <a:t>Canon 18-135 mm zoom lenses equipped with glass linear polarizers (Hoya)</a:t>
            </a:r>
          </a:p>
          <a:p>
            <a:pPr lvl="1"/>
            <a:r>
              <a:rPr lang="en-US" altLang="ko-KR" dirty="0"/>
              <a:t>Point Grey Grasshopper 3 (GS3-U3-41C6C-C) machine vision camera for video rate capture</a:t>
            </a:r>
          </a:p>
          <a:p>
            <a:pPr lvl="1"/>
            <a:r>
              <a:rPr lang="en-US" altLang="ko-KR" dirty="0"/>
              <a:t>Synchronization (camera – camera / light – camera) : Raspberry Pi 3B</a:t>
            </a:r>
          </a:p>
          <a:p>
            <a:r>
              <a:rPr lang="en-US" altLang="ko-KR" dirty="0"/>
              <a:t>horizontal and vertical polarizers</a:t>
            </a:r>
          </a:p>
          <a:p>
            <a:r>
              <a:rPr lang="en-US" altLang="ko-KR" dirty="0"/>
              <a:t>Multispectral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3468D-E007-4CBE-BC3C-D739B281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91" y="213801"/>
            <a:ext cx="2811044" cy="23005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B002FD-8600-4862-8F57-4ECD604BBBEC}"/>
              </a:ext>
            </a:extLst>
          </p:cNvPr>
          <p:cNvSpPr/>
          <p:nvPr/>
        </p:nvSpPr>
        <p:spPr>
          <a:xfrm>
            <a:off x="3814479" y="6158361"/>
            <a:ext cx="8145434" cy="498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/>
              <a:t>ICL </a:t>
            </a:r>
            <a:r>
              <a:rPr lang="en-US" altLang="ko-KR" sz="1400" i="1" dirty="0"/>
              <a:t>Multispectral Light Stage: building a versatile LED sphere with off-the-shelf components (Abhijeet Ghosh)</a:t>
            </a:r>
          </a:p>
        </p:txBody>
      </p:sp>
    </p:spTree>
    <p:extLst>
      <p:ext uri="{BB962C8B-B14F-4D97-AF65-F5344CB8AC3E}">
        <p14:creationId xmlns:p14="http://schemas.microsoft.com/office/powerpoint/2010/main" val="296516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9671C-7FE0-4131-BE66-9045A40C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BRDF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707EB-B842-4664-98C6-F9283E18B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023" y="1196263"/>
            <a:ext cx="7315200" cy="5120640"/>
          </a:xfrm>
        </p:spPr>
        <p:txBody>
          <a:bodyPr/>
          <a:lstStyle/>
          <a:p>
            <a:r>
              <a:rPr lang="en-US" altLang="ko-KR" dirty="0"/>
              <a:t>Bidirectional Reflectance Distribution Function </a:t>
            </a:r>
          </a:p>
          <a:p>
            <a:pPr lvl="1"/>
            <a:r>
              <a:rPr lang="en-US" altLang="ko-KR" dirty="0"/>
              <a:t>Diffuse BRDF</a:t>
            </a:r>
          </a:p>
          <a:p>
            <a:pPr lvl="1"/>
            <a:r>
              <a:rPr lang="en-US" altLang="ko-KR" dirty="0"/>
              <a:t>Specular BRDF</a:t>
            </a:r>
          </a:p>
          <a:p>
            <a:r>
              <a:rPr lang="en-US" altLang="ko-KR" dirty="0"/>
              <a:t>four-dimensional bi-directional reflectance distribution function</a:t>
            </a:r>
            <a:endParaRPr lang="ko-KR" altLang="en-US" dirty="0"/>
          </a:p>
        </p:txBody>
      </p:sp>
      <p:pic>
        <p:nvPicPr>
          <p:cNvPr id="4" name="Picture 2" descr="brdf 이미지 검색결과">
            <a:extLst>
              <a:ext uri="{FF2B5EF4-FFF2-40B4-BE49-F238E27FC236}">
                <a16:creationId xmlns:a16="http://schemas.microsoft.com/office/drawing/2014/main" id="{7F8207B6-EAE7-4886-ACDD-E7E3E9105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9" y="540201"/>
            <a:ext cx="3065460" cy="153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rdf 이미지 검색결과">
            <a:extLst>
              <a:ext uri="{FF2B5EF4-FFF2-40B4-BE49-F238E27FC236}">
                <a16:creationId xmlns:a16="http://schemas.microsoft.com/office/drawing/2014/main" id="{6A55169B-E78B-4942-9C62-031F3BFA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85" y="191125"/>
            <a:ext cx="3419038" cy="2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F1C0F2-4D6C-4A04-AC76-B7670B82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799" y="4618752"/>
            <a:ext cx="3727699" cy="6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0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5F6CB-48EA-4C31-8429-91FEF8DC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View Stereo (MVS)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E93A0-58DE-47E7-B241-33503383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409" y="2165536"/>
            <a:ext cx="7315200" cy="5120640"/>
          </a:xfrm>
        </p:spPr>
        <p:txBody>
          <a:bodyPr>
            <a:normAutofit/>
          </a:bodyPr>
          <a:lstStyle/>
          <a:p>
            <a:endParaRPr lang="en-US" altLang="ko-KR" sz="1800" dirty="0">
              <a:latin typeface="+mj-lt"/>
            </a:endParaRPr>
          </a:p>
          <a:p>
            <a:r>
              <a:rPr lang="en-US" altLang="ko-KR" sz="1800" dirty="0">
                <a:latin typeface="+mj-lt"/>
              </a:rPr>
              <a:t>Geometry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: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+mj-lt"/>
              </a:rPr>
              <a:t>Consistency</a:t>
            </a:r>
            <a:r>
              <a:rPr lang="ko-KR" altLang="en-US" sz="1800" dirty="0">
                <a:latin typeface="+mj-lt"/>
              </a:rPr>
              <a:t>를 바탕으로 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>
                <a:latin typeface="+mj-lt"/>
              </a:rPr>
              <a:t>여러 이미지에서의 </a:t>
            </a:r>
            <a:br>
              <a:rPr lang="en-US" altLang="ko-KR" sz="1800" dirty="0">
                <a:latin typeface="+mj-lt"/>
              </a:rPr>
            </a:br>
            <a:r>
              <a:rPr lang="en-US" altLang="ko-KR" sz="1800" dirty="0">
                <a:latin typeface="+mj-lt"/>
              </a:rPr>
              <a:t>points correspondence)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depth</a:t>
            </a:r>
            <a:r>
              <a:rPr lang="ko-KR" altLang="en-US" sz="1800" dirty="0">
                <a:latin typeface="+mj-lt"/>
              </a:rPr>
              <a:t>를 계산 </a:t>
            </a:r>
            <a:r>
              <a:rPr lang="en-US" altLang="ko-KR" sz="1800" dirty="0">
                <a:latin typeface="+mj-lt"/>
              </a:rPr>
              <a:t>(Camera Calibration </a:t>
            </a:r>
            <a:r>
              <a:rPr lang="ko-KR" altLang="en-US" sz="1800" dirty="0">
                <a:latin typeface="+mj-lt"/>
              </a:rPr>
              <a:t>이용</a:t>
            </a:r>
            <a:r>
              <a:rPr lang="en-US" altLang="ko-KR" sz="1800" dirty="0">
                <a:latin typeface="+mj-lt"/>
              </a:rPr>
              <a:t>)</a:t>
            </a:r>
          </a:p>
          <a:p>
            <a:pPr lvl="1"/>
            <a:r>
              <a:rPr lang="en-US" altLang="ko-KR" dirty="0">
                <a:latin typeface="+mj-lt"/>
              </a:rPr>
              <a:t>SL </a:t>
            </a:r>
            <a:r>
              <a:rPr lang="ko-KR" altLang="en-US" dirty="0">
                <a:latin typeface="+mj-lt"/>
              </a:rPr>
              <a:t>방식에 비해 정확도가 떨어지고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어렵다</a:t>
            </a:r>
            <a:r>
              <a:rPr lang="en-US" altLang="ko-KR" dirty="0">
                <a:latin typeface="+mj-lt"/>
              </a:rPr>
              <a:t>.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+mj-lt"/>
              </a:rPr>
              <a:t>Correspondence</a:t>
            </a:r>
            <a:r>
              <a:rPr lang="ko-KR" altLang="en-US" sz="1800" dirty="0">
                <a:solidFill>
                  <a:srgbClr val="FF0000"/>
                </a:solidFill>
                <a:latin typeface="+mj-lt"/>
              </a:rPr>
              <a:t>를 파악하기 어려움</a:t>
            </a:r>
            <a:endParaRPr lang="en-US" altLang="ko-KR" dirty="0">
              <a:solidFill>
                <a:srgbClr val="FF0000"/>
              </a:solidFill>
              <a:latin typeface="+mj-lt"/>
            </a:endParaRPr>
          </a:p>
          <a:p>
            <a:r>
              <a:rPr lang="en-US" altLang="ko-KR" sz="1800" dirty="0">
                <a:latin typeface="+mj-lt"/>
              </a:rPr>
              <a:t>Surface normal data</a:t>
            </a:r>
            <a:r>
              <a:rPr lang="ko-KR" altLang="en-US" sz="1800" dirty="0">
                <a:latin typeface="+mj-lt"/>
              </a:rPr>
              <a:t>를 사용해서 </a:t>
            </a:r>
            <a:r>
              <a:rPr lang="en-US" altLang="ko-KR" sz="1800" dirty="0">
                <a:latin typeface="+mj-lt"/>
              </a:rPr>
              <a:t>minimum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cost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function</a:t>
            </a:r>
            <a:r>
              <a:rPr lang="ko-KR" altLang="en-US" sz="1800" dirty="0">
                <a:latin typeface="+mj-lt"/>
              </a:rPr>
              <a:t> 방법으로 접근하기도 함</a:t>
            </a:r>
            <a:r>
              <a:rPr lang="en-US" altLang="ko-KR" sz="1800" dirty="0">
                <a:latin typeface="+mj-lt"/>
              </a:rPr>
              <a:t>.</a:t>
            </a:r>
          </a:p>
          <a:p>
            <a:r>
              <a:rPr lang="en-US" altLang="ko-KR" sz="1800" dirty="0">
                <a:latin typeface="+mj-lt"/>
              </a:rPr>
              <a:t>Light Stage</a:t>
            </a:r>
            <a:r>
              <a:rPr lang="ko-KR" altLang="en-US" sz="1800" dirty="0">
                <a:latin typeface="+mj-lt"/>
              </a:rPr>
              <a:t>에서 </a:t>
            </a:r>
            <a:r>
              <a:rPr lang="en-US" altLang="ko-KR" sz="1800" dirty="0">
                <a:latin typeface="+mj-lt"/>
              </a:rPr>
              <a:t>rendering</a:t>
            </a:r>
            <a:r>
              <a:rPr lang="ko-KR" altLang="en-US" sz="1800" dirty="0">
                <a:latin typeface="+mj-lt"/>
              </a:rPr>
              <a:t>을 해내기 위해서는 </a:t>
            </a:r>
            <a:r>
              <a:rPr lang="en-US" altLang="ko-KR" sz="1800" dirty="0">
                <a:latin typeface="+mj-lt"/>
              </a:rPr>
              <a:t>Base Geometry </a:t>
            </a:r>
            <a:r>
              <a:rPr lang="ko-KR" altLang="en-US" sz="1800" dirty="0">
                <a:latin typeface="+mj-lt"/>
              </a:rPr>
              <a:t>정보가 필요하다 </a:t>
            </a:r>
            <a:r>
              <a:rPr lang="en-US" altLang="ko-KR" sz="1800" dirty="0">
                <a:latin typeface="+mj-lt"/>
              </a:rPr>
              <a:t>(</a:t>
            </a:r>
            <a:r>
              <a:rPr lang="en-US" altLang="ko-KR" sz="1800" dirty="0"/>
              <a:t>embossed with </a:t>
            </a:r>
            <a:r>
              <a:rPr lang="en-US" altLang="ko-KR" sz="1800" dirty="0">
                <a:latin typeface="+mj-lt"/>
              </a:rPr>
              <a:t>surface normal &amp; albedo)</a:t>
            </a:r>
            <a:endParaRPr lang="ko-KR" altLang="en-US" sz="1800" dirty="0">
              <a:latin typeface="+mj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C65C4B-B5F6-4379-A190-B5FEC7AA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320" y="0"/>
            <a:ext cx="52387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85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0B8C5-510C-4BD9-8050-7BC260A2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Photometric </a:t>
            </a:r>
            <a:r>
              <a:rPr lang="en-US" altLang="ko-KR" dirty="0" err="1"/>
              <a:t>Sceneflow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3E32D-5883-44D5-B714-267FFE115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Photometric Stereo + Multiview Stereo + Optical Flow</a:t>
            </a:r>
          </a:p>
          <a:p>
            <a:pPr lvl="1"/>
            <a:r>
              <a:rPr lang="en-US" altLang="ko-KR" dirty="0"/>
              <a:t>Optical flow :</a:t>
            </a:r>
            <a:r>
              <a:rPr lang="ko-KR" altLang="en-US" dirty="0"/>
              <a:t> </a:t>
            </a:r>
            <a:r>
              <a:rPr lang="en-US" altLang="ko-KR" dirty="0"/>
              <a:t>Dynamically</a:t>
            </a:r>
            <a:r>
              <a:rPr lang="ko-KR" altLang="en-US" dirty="0"/>
              <a:t> </a:t>
            </a:r>
            <a:r>
              <a:rPr lang="en-US" altLang="ko-KR" dirty="0"/>
              <a:t>changing object</a:t>
            </a:r>
          </a:p>
          <a:p>
            <a:r>
              <a:rPr lang="en-US" altLang="ko-KR" dirty="0"/>
              <a:t>high-quality </a:t>
            </a:r>
            <a:r>
              <a:rPr lang="en-US" altLang="ko-KR" dirty="0">
                <a:solidFill>
                  <a:srgbClr val="FF0000"/>
                </a:solidFill>
              </a:rPr>
              <a:t>dynamic</a:t>
            </a:r>
            <a:r>
              <a:rPr lang="en-US" altLang="ko-KR" dirty="0"/>
              <a:t> 3D reconstruction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B9DDE5-FF58-4655-BB1E-BFAE057B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25" y="329938"/>
            <a:ext cx="8374156" cy="30944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F21058-D9FA-45E2-8144-1DA3856C1C53}"/>
              </a:ext>
            </a:extLst>
          </p:cNvPr>
          <p:cNvSpPr/>
          <p:nvPr/>
        </p:nvSpPr>
        <p:spPr>
          <a:xfrm>
            <a:off x="3869268" y="5984748"/>
            <a:ext cx="5432611" cy="5002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 err="1"/>
              <a:t>Photogeometric</a:t>
            </a:r>
            <a:r>
              <a:rPr lang="en-US" altLang="ko-KR" sz="1400" i="1" dirty="0"/>
              <a:t> Scene Flow for High-Detail Dynamic 3D Reconstruction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6314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4A788-A5FD-4561-BC4F-C053589A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E3803-1B57-4D40-9577-D3163AA51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55" y="1359748"/>
            <a:ext cx="7315200" cy="5120640"/>
          </a:xfrm>
        </p:spPr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설계 모델</a:t>
            </a:r>
            <a:endParaRPr lang="en-US" altLang="ko-KR" dirty="0"/>
          </a:p>
          <a:p>
            <a:pPr lvl="1"/>
            <a:r>
              <a:rPr lang="en-US" altLang="ko-KR" dirty="0"/>
              <a:t>Light (Programmable LED / Multispectral), Camera, Polarizer ?</a:t>
            </a:r>
          </a:p>
          <a:p>
            <a:pPr lvl="1"/>
            <a:r>
              <a:rPr lang="en-US" altLang="ko-KR" dirty="0"/>
              <a:t>Multi-view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Single-view (required scanning from three different angles to produce an ear-to-ear facial scan)</a:t>
            </a:r>
          </a:p>
          <a:p>
            <a:pPr lvl="1"/>
            <a:r>
              <a:rPr lang="en-US" altLang="ko-KR" dirty="0"/>
              <a:t>With Structured Light ?</a:t>
            </a:r>
          </a:p>
          <a:p>
            <a:r>
              <a:rPr lang="en-US" altLang="ko-KR" dirty="0"/>
              <a:t>Eyes, Teeth</a:t>
            </a:r>
          </a:p>
          <a:p>
            <a:r>
              <a:rPr lang="en-US" altLang="ko-KR" dirty="0"/>
              <a:t>Structured Light </a:t>
            </a:r>
            <a:r>
              <a:rPr lang="ko-KR" altLang="en-US" dirty="0"/>
              <a:t>와 비교</a:t>
            </a:r>
            <a:endParaRPr lang="en-US" altLang="ko-KR" dirty="0"/>
          </a:p>
          <a:p>
            <a:pPr lvl="1"/>
            <a:r>
              <a:rPr lang="en-US" altLang="ko-KR" dirty="0"/>
              <a:t>Fancy</a:t>
            </a:r>
          </a:p>
          <a:p>
            <a:pPr lvl="1"/>
            <a:r>
              <a:rPr lang="en-US" altLang="ko-KR" dirty="0"/>
              <a:t>Precise Skin &amp; Color Rendering </a:t>
            </a:r>
          </a:p>
          <a:p>
            <a:pPr lvl="1"/>
            <a:r>
              <a:rPr lang="en-US" altLang="ko-KR" dirty="0"/>
              <a:t>Surface normal, albedo estimation method?</a:t>
            </a:r>
          </a:p>
          <a:p>
            <a:pPr lvl="1"/>
            <a:r>
              <a:rPr lang="en-US" altLang="ko-KR" dirty="0"/>
              <a:t>High Setup cost</a:t>
            </a:r>
          </a:p>
          <a:p>
            <a:r>
              <a:rPr lang="en-US" altLang="ko-KR" dirty="0"/>
              <a:t>Base Geometry</a:t>
            </a:r>
          </a:p>
          <a:p>
            <a:pPr lvl="1"/>
            <a:r>
              <a:rPr lang="en-US" altLang="ko-KR" dirty="0"/>
              <a:t>Structured Light, Multi-View</a:t>
            </a:r>
          </a:p>
          <a:p>
            <a:r>
              <a:rPr lang="ko-KR" altLang="en-US" dirty="0"/>
              <a:t>구체적인 </a:t>
            </a:r>
            <a:r>
              <a:rPr lang="en-US" altLang="ko-KR" dirty="0"/>
              <a:t>Estimation, Rendering method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6EECCD-78EB-4BD4-845C-A376CB92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309" y="140213"/>
            <a:ext cx="2699054" cy="2088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A38D23-1817-4264-B07A-830A1713A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649" y="68351"/>
            <a:ext cx="2812148" cy="2232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3BA20-CE3B-44E7-9919-49C1D990C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315" y="276780"/>
            <a:ext cx="3253852" cy="19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5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75201-B5E8-4737-87F9-ECD7CC660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8" y="734019"/>
            <a:ext cx="2362380" cy="5200617"/>
          </a:xfrm>
        </p:spPr>
        <p:txBody>
          <a:bodyPr>
            <a:normAutofit/>
          </a:bodyPr>
          <a:lstStyle/>
          <a:p>
            <a:r>
              <a:rPr lang="en-US" altLang="ko-KR" dirty="0"/>
              <a:t>Light Stages 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E35A33-68F6-4885-92C5-B07599C51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7551" y="1581038"/>
                <a:ext cx="7315200" cy="5120640"/>
              </a:xfrm>
            </p:spPr>
            <p:txBody>
              <a:bodyPr/>
              <a:lstStyle/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Light : 64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x 32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/>
                  <a:t>에 대해 </a:t>
                </a:r>
                <a:r>
                  <a:rPr lang="en-US" altLang="ko-KR" dirty="0"/>
                  <a:t>Rotation</a:t>
                </a:r>
              </a:p>
              <a:p>
                <a:r>
                  <a:rPr lang="en-US" altLang="ko-KR" dirty="0"/>
                  <a:t>Reflectance Function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dirty="0"/>
                  <a:t>) (x, y : pixel coordinate)</a:t>
                </a:r>
              </a:p>
              <a:p>
                <a:r>
                  <a:rPr lang="en-US" altLang="ko-KR" dirty="0"/>
                  <a:t>Image-Based Relighting (original rendering)</a:t>
                </a:r>
              </a:p>
              <a:p>
                <a:r>
                  <a:rPr lang="en-US" altLang="ko-KR" dirty="0"/>
                  <a:t>Surface Normal Estimation</a:t>
                </a:r>
              </a:p>
              <a:p>
                <a:r>
                  <a:rPr lang="en-US" altLang="ko-KR" dirty="0"/>
                  <a:t>Geometry : Structured Light</a:t>
                </a:r>
              </a:p>
              <a:p>
                <a:r>
                  <a:rPr lang="en-US" altLang="ko-KR" dirty="0"/>
                  <a:t>Specular / Diffuse Separation (</a:t>
                </a:r>
                <a:r>
                  <a:rPr lang="en-US" altLang="ko-KR" dirty="0" err="1"/>
                  <a:t>Reflecance</a:t>
                </a:r>
                <a:r>
                  <a:rPr lang="en-US" altLang="ko-KR" dirty="0"/>
                  <a:t> Function</a:t>
                </a:r>
                <a:r>
                  <a:rPr lang="ko-KR" altLang="en-US" dirty="0"/>
                  <a:t>을 나눔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Polarizer (</a:t>
                </a:r>
                <a:r>
                  <a:rPr lang="ko-KR" altLang="en-US" dirty="0" err="1"/>
                  <a:t>편광기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사용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Frenel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Equation</a:t>
                </a:r>
              </a:p>
              <a:p>
                <a:pPr lvl="1"/>
                <a:r>
                  <a:rPr lang="en-US" altLang="ko-KR" dirty="0"/>
                  <a:t>Estimation</a:t>
                </a:r>
              </a:p>
              <a:p>
                <a:r>
                  <a:rPr lang="en-US" altLang="ko-KR" dirty="0">
                    <a:solidFill>
                      <a:srgbClr val="FF0000"/>
                    </a:solidFill>
                  </a:rPr>
                  <a:t>two-axis manual rotation &amp; dense reflectance field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E35A33-68F6-4885-92C5-B07599C51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7551" y="1581038"/>
                <a:ext cx="7315200" cy="5120640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C3D966B-724A-4C4B-B34A-0B04289A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86" y="278757"/>
            <a:ext cx="2522946" cy="219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F027096-370D-4DDE-B592-82FE9170EF69}"/>
                  </a:ext>
                </a:extLst>
              </p:cNvPr>
              <p:cNvSpPr/>
              <p:nvPr/>
            </p:nvSpPr>
            <p:spPr>
              <a:xfrm>
                <a:off x="7455152" y="1093694"/>
                <a:ext cx="4010708" cy="80682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/>
                  <a:t>- One Camera</a:t>
                </a:r>
              </a:p>
              <a:p>
                <a:r>
                  <a:rPr lang="en-US" altLang="ko-KR" dirty="0"/>
                  <a:t>- Manual Lamp : 64 divisions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and 32 divisions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∅ </m:t>
                    </m:r>
                  </m:oMath>
                </a14:m>
                <a:r>
                  <a:rPr lang="en-US" altLang="ko-KR" dirty="0"/>
                  <a:t>in one minute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F027096-370D-4DDE-B592-82FE9170E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52" y="1093694"/>
                <a:ext cx="4010708" cy="806824"/>
              </a:xfrm>
              <a:prstGeom prst="roundRect">
                <a:avLst/>
              </a:prstGeom>
              <a:blipFill>
                <a:blip r:embed="rId4"/>
                <a:stretch>
                  <a:fillRect l="-304" t="-10526" r="-456" b="-187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C07EC2DD-9841-4087-91B5-02D83C07BD5D}"/>
              </a:ext>
            </a:extLst>
          </p:cNvPr>
          <p:cNvSpPr/>
          <p:nvPr/>
        </p:nvSpPr>
        <p:spPr>
          <a:xfrm>
            <a:off x="2959351" y="6401910"/>
            <a:ext cx="8991600" cy="354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 , </a:t>
            </a:r>
            <a:r>
              <a:rPr lang="en-US" altLang="ko-KR" sz="1400" dirty="0"/>
              <a:t>2000. Acquiring the reflectance field of a human face. In Proceedings of ACM SIGGRAPH 2000, 145–156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6650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14480-141C-4A9C-93CF-356AC3E6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Acquiring the Reflectance Field of a Human Face</a:t>
            </a:r>
            <a:br>
              <a:rPr lang="en-US" altLang="ko-KR" dirty="0"/>
            </a:br>
            <a:r>
              <a:rPr lang="en-US" altLang="ko-KR" dirty="0"/>
              <a:t>(Paul </a:t>
            </a:r>
            <a:r>
              <a:rPr lang="en-US" altLang="ko-KR" dirty="0" err="1"/>
              <a:t>Debevec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4DD121-58D3-44CE-ABC7-ED908659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794" y="982307"/>
            <a:ext cx="4142423" cy="1755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AE53BE-22A9-4C20-B620-3FDBDC5C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507" y="3982428"/>
            <a:ext cx="2486025" cy="438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D5079-022A-437A-964C-52CF247B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99" y="5269458"/>
            <a:ext cx="4219575" cy="790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BD66E3-1B84-49FF-9746-76E36C7CA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649" y="371937"/>
            <a:ext cx="3522949" cy="403862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FBF8E56-C09A-440E-938F-25BD79BA673F}"/>
              </a:ext>
            </a:extLst>
          </p:cNvPr>
          <p:cNvSpPr/>
          <p:nvPr/>
        </p:nvSpPr>
        <p:spPr>
          <a:xfrm>
            <a:off x="3794085" y="2906696"/>
            <a:ext cx="2052918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Reflectance Field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529230-A01F-4F08-ABDD-CEE9FC37AE7A}"/>
              </a:ext>
            </a:extLst>
          </p:cNvPr>
          <p:cNvSpPr/>
          <p:nvPr/>
        </p:nvSpPr>
        <p:spPr>
          <a:xfrm>
            <a:off x="8505689" y="4616846"/>
            <a:ext cx="333487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Reflectance Function for a pixel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03F9AE-F5ED-40F4-9651-CE171E73669F}"/>
              </a:ext>
            </a:extLst>
          </p:cNvPr>
          <p:cNvSpPr/>
          <p:nvPr/>
        </p:nvSpPr>
        <p:spPr>
          <a:xfrm>
            <a:off x="3794084" y="4553312"/>
            <a:ext cx="3440434" cy="56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Reflectance function for</a:t>
            </a:r>
          </a:p>
          <a:p>
            <a:pPr algn="ctr"/>
            <a:r>
              <a:rPr lang="en-US" altLang="ko-KR" dirty="0"/>
              <a:t> a particular viewpoint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A8E347-BFE1-40C7-96C0-A99DA02889A5}"/>
              </a:ext>
            </a:extLst>
          </p:cNvPr>
          <p:cNvSpPr/>
          <p:nvPr/>
        </p:nvSpPr>
        <p:spPr>
          <a:xfrm>
            <a:off x="8339190" y="5367124"/>
            <a:ext cx="333487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Re-Illuminating (Relighting)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8CBEEC-B042-46CA-A058-8AB7F331D080}"/>
              </a:ext>
            </a:extLst>
          </p:cNvPr>
          <p:cNvSpPr/>
          <p:nvPr/>
        </p:nvSpPr>
        <p:spPr>
          <a:xfrm>
            <a:off x="2942998" y="6362602"/>
            <a:ext cx="8991600" cy="354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 , </a:t>
            </a:r>
            <a:r>
              <a:rPr lang="en-US" altLang="ko-KR" sz="1400" dirty="0"/>
              <a:t>2000. Acquiring the reflectance field of a human face. In Proceedings of ACM SIGGRAPH 2000, 145–156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943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77989-78F7-4764-9197-69C7C85F1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19D62B-2255-476D-A184-0C9009D1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349" y="790602"/>
            <a:ext cx="8119037" cy="2818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EF3FB9-DF7D-4B27-9CD7-C7EBA9CD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566" y="3608726"/>
            <a:ext cx="8046819" cy="275654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BAFDF6C-307D-4634-AF00-EE6524EE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altLang="ko-KR" dirty="0"/>
              <a:t>Acquiring the Reflectance Field of a Human Face</a:t>
            </a:r>
            <a:br>
              <a:rPr lang="en-US" altLang="ko-KR" dirty="0"/>
            </a:br>
            <a:r>
              <a:rPr lang="en-US" altLang="ko-KR" dirty="0"/>
              <a:t>(Paul </a:t>
            </a:r>
            <a:r>
              <a:rPr lang="en-US" altLang="ko-KR" dirty="0" err="1"/>
              <a:t>Debevec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060387-C678-4788-B1E5-0590812FE5E4}"/>
              </a:ext>
            </a:extLst>
          </p:cNvPr>
          <p:cNvSpPr/>
          <p:nvPr/>
        </p:nvSpPr>
        <p:spPr>
          <a:xfrm>
            <a:off x="2959351" y="6401910"/>
            <a:ext cx="8991600" cy="354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 , </a:t>
            </a:r>
            <a:r>
              <a:rPr lang="en-US" altLang="ko-KR" sz="1400" dirty="0"/>
              <a:t>2000. Acquiring the reflectance field of a human face. In Proceedings of ACM SIGGRAPH 2000, 145–156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301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7C233-6EF6-4AA7-85A9-160CD0A7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Polarization-Based Analysis of Reflected Light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53119F-5BE5-48B0-80A3-19DE84E9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14" y="116431"/>
            <a:ext cx="3044201" cy="24766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AB9011-9EA7-4420-B281-2BADC670A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33" y="172862"/>
            <a:ext cx="2748577" cy="23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A77F2D-12C9-4509-AC84-DB967D91D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073" y="3197329"/>
            <a:ext cx="2947482" cy="5848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E8A37C-829E-4808-BC57-B6D5FDB0D510}"/>
              </a:ext>
            </a:extLst>
          </p:cNvPr>
          <p:cNvSpPr/>
          <p:nvPr/>
        </p:nvSpPr>
        <p:spPr>
          <a:xfrm>
            <a:off x="4719902" y="2560399"/>
            <a:ext cx="2480771" cy="5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Frenel</a:t>
            </a:r>
            <a:r>
              <a:rPr lang="en-US" altLang="ko-KR" dirty="0"/>
              <a:t> Equation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30BFC3-1B55-49F1-BB71-9E6B81C84068}"/>
              </a:ext>
            </a:extLst>
          </p:cNvPr>
          <p:cNvSpPr/>
          <p:nvPr/>
        </p:nvSpPr>
        <p:spPr>
          <a:xfrm>
            <a:off x="8170637" y="2555687"/>
            <a:ext cx="2480771" cy="5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Brewster's angle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8F1E07-947F-4F06-BF04-2FCEE3842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989" y="3782147"/>
            <a:ext cx="4793650" cy="28597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F28DC2-D36B-4CB1-B3D5-D1BF708B7BD0}"/>
              </a:ext>
            </a:extLst>
          </p:cNvPr>
          <p:cNvSpPr/>
          <p:nvPr/>
        </p:nvSpPr>
        <p:spPr>
          <a:xfrm>
            <a:off x="8904059" y="3976109"/>
            <a:ext cx="2480771" cy="5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Separation Using Linearity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EDADE4-273B-414E-98F6-57BD549FAE3A}"/>
              </a:ext>
            </a:extLst>
          </p:cNvPr>
          <p:cNvSpPr/>
          <p:nvPr/>
        </p:nvSpPr>
        <p:spPr>
          <a:xfrm>
            <a:off x="8170636" y="4717662"/>
            <a:ext cx="3947616" cy="18808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Horizontal(Light) + Vertical(Camera) 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-&gt; half of the diffusely reflected light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(I1 = 0.5 * Diffuse)</a:t>
            </a:r>
          </a:p>
          <a:p>
            <a:pPr lvl="1"/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Horizontal(Light) + Horizontal(Camera)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-&gt; (I2 =  0.5 * Diffuse + Specular )</a:t>
            </a:r>
          </a:p>
        </p:txBody>
      </p:sp>
    </p:spTree>
    <p:extLst>
      <p:ext uri="{BB962C8B-B14F-4D97-AF65-F5344CB8AC3E}">
        <p14:creationId xmlns:p14="http://schemas.microsoft.com/office/powerpoint/2010/main" val="429283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9A7BE0-6ABC-4DC6-9BB5-F3113E751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Skin Reflectance</a:t>
            </a:r>
          </a:p>
          <a:p>
            <a:pPr lvl="1"/>
            <a:r>
              <a:rPr lang="en-US" altLang="ko-KR" dirty="0"/>
              <a:t>Diffuse &amp; Specular</a:t>
            </a:r>
          </a:p>
          <a:p>
            <a:pPr lvl="1"/>
            <a:r>
              <a:rPr lang="en-US" altLang="ko-KR" dirty="0"/>
              <a:t>Separation using Polarization (Fresnel Equation)</a:t>
            </a:r>
          </a:p>
          <a:p>
            <a:pPr lvl="1"/>
            <a:r>
              <a:rPr lang="en-US" altLang="ko-KR" dirty="0"/>
              <a:t>Specular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Incident Ray’s</a:t>
            </a:r>
            <a:r>
              <a:rPr lang="ko-KR" altLang="en-US" dirty="0"/>
              <a:t> </a:t>
            </a:r>
            <a:r>
              <a:rPr lang="en-US" altLang="ko-KR" dirty="0"/>
              <a:t>Polarization </a:t>
            </a:r>
            <a:r>
              <a:rPr lang="ko-KR" altLang="en-US" dirty="0"/>
              <a:t>유지</a:t>
            </a:r>
            <a:endParaRPr lang="en-US" altLang="ko-KR" dirty="0"/>
          </a:p>
          <a:p>
            <a:pPr lvl="1"/>
            <a:r>
              <a:rPr lang="en-US" altLang="ko-KR" dirty="0"/>
              <a:t>Diffuse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Unpolarized</a:t>
            </a:r>
          </a:p>
          <a:p>
            <a:pPr lvl="1"/>
            <a:r>
              <a:rPr lang="en-US" altLang="ko-KR" dirty="0"/>
              <a:t>Diffuse reflectance function &amp; Specular reflectance function</a:t>
            </a:r>
          </a:p>
          <a:p>
            <a:pPr lvl="1"/>
            <a:r>
              <a:rPr lang="en-US" altLang="ko-KR" dirty="0"/>
              <a:t>Surface Normal &amp; Albedo (estimation : derived from the fitted diffuse reflectance lobe for each pixel)</a:t>
            </a:r>
          </a:p>
          <a:p>
            <a:r>
              <a:rPr lang="en-US" altLang="ko-KR" dirty="0"/>
              <a:t>Circular Polarization (Light source simultaneously)</a:t>
            </a:r>
          </a:p>
          <a:p>
            <a:pPr lvl="1"/>
            <a:r>
              <a:rPr lang="en-US" altLang="ko-KR" dirty="0"/>
              <a:t>Multiview </a:t>
            </a:r>
            <a:r>
              <a:rPr lang="ko-KR" altLang="en-US" dirty="0"/>
              <a:t>에서 사용</a:t>
            </a:r>
            <a:endParaRPr lang="en-US" altLang="ko-KR" dirty="0"/>
          </a:p>
          <a:p>
            <a:pPr lvl="1"/>
            <a:r>
              <a:rPr lang="en-US" altLang="ko-KR" dirty="0"/>
              <a:t>Near the Brewster angle the reflection is weak, making recovery of true specular reflectance unstable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Polarization Scheme</a:t>
            </a:r>
          </a:p>
          <a:p>
            <a:pPr lvl="1"/>
            <a:r>
              <a:rPr lang="en-US" altLang="ko-KR" dirty="0"/>
              <a:t>Fast Capture, Stable Specular Reflection on Spheres </a:t>
            </a:r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B5472BA-B241-41E0-BE41-B2DA6D726E08}"/>
              </a:ext>
            </a:extLst>
          </p:cNvPr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Polarization-Based Analysis of Reflected Light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4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8D3A82-CD23-44D5-B009-D2C4943C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162" y="251080"/>
            <a:ext cx="7315200" cy="5626340"/>
          </a:xfrm>
        </p:spPr>
        <p:txBody>
          <a:bodyPr>
            <a:normAutofit/>
          </a:bodyPr>
          <a:lstStyle/>
          <a:p>
            <a:r>
              <a:rPr lang="en-US" altLang="ko-KR" dirty="0"/>
              <a:t>Viewpoint Change (Calibration is</a:t>
            </a:r>
            <a:r>
              <a:rPr lang="ko-KR" altLang="en-US" dirty="0"/>
              <a:t> </a:t>
            </a:r>
            <a:r>
              <a:rPr lang="en-US" altLang="ko-KR" dirty="0"/>
              <a:t>pre-computed)</a:t>
            </a:r>
          </a:p>
          <a:p>
            <a:r>
              <a:rPr lang="en-US" altLang="ko-KR" dirty="0"/>
              <a:t>Rendering </a:t>
            </a:r>
          </a:p>
          <a:p>
            <a:pPr lvl="1"/>
            <a:r>
              <a:rPr lang="en-US" altLang="ko-KR" dirty="0"/>
              <a:t>Face geometry recovered using structured lighting (With Geometry)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1B08C7A-FD44-42B7-BA36-086F124AF3A1}"/>
              </a:ext>
            </a:extLst>
          </p:cNvPr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Acquiring the Reflectance Field of a Human Face</a:t>
            </a:r>
            <a:br>
              <a:rPr lang="en-US" altLang="ko-KR" dirty="0"/>
            </a:br>
            <a:r>
              <a:rPr lang="en-US" altLang="ko-KR" dirty="0"/>
              <a:t>(Paul </a:t>
            </a:r>
            <a:r>
              <a:rPr lang="en-US" altLang="ko-KR" dirty="0" err="1"/>
              <a:t>Debevec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A6BA12-7020-4C03-A25C-12D34B6D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489" y="1819578"/>
            <a:ext cx="6877112" cy="45274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0FE0FC-4037-4F4C-99E6-D424D7C2072C}"/>
              </a:ext>
            </a:extLst>
          </p:cNvPr>
          <p:cNvSpPr/>
          <p:nvPr/>
        </p:nvSpPr>
        <p:spPr>
          <a:xfrm>
            <a:off x="5800164" y="3760565"/>
            <a:ext cx="1541929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Surface Normal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65A991-BE48-4FB9-BE8E-8EAD23D4386F}"/>
              </a:ext>
            </a:extLst>
          </p:cNvPr>
          <p:cNvSpPr/>
          <p:nvPr/>
        </p:nvSpPr>
        <p:spPr>
          <a:xfrm>
            <a:off x="7482045" y="3760565"/>
            <a:ext cx="1541929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Albedo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FB5D2D-8236-48AF-A222-4E2DDB70C4AB}"/>
              </a:ext>
            </a:extLst>
          </p:cNvPr>
          <p:cNvSpPr/>
          <p:nvPr/>
        </p:nvSpPr>
        <p:spPr>
          <a:xfrm>
            <a:off x="9201323" y="3760565"/>
            <a:ext cx="1619077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Specular Energy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D73288-DAAC-4A28-B46A-F681EBAE2778}"/>
              </a:ext>
            </a:extLst>
          </p:cNvPr>
          <p:cNvSpPr/>
          <p:nvPr/>
        </p:nvSpPr>
        <p:spPr>
          <a:xfrm>
            <a:off x="4043489" y="6031114"/>
            <a:ext cx="1619077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Face Geometry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65D47-5358-45A2-ABD0-D5602C005A6B}"/>
              </a:ext>
            </a:extLst>
          </p:cNvPr>
          <p:cNvSpPr/>
          <p:nvPr/>
        </p:nvSpPr>
        <p:spPr>
          <a:xfrm>
            <a:off x="5862968" y="6031114"/>
            <a:ext cx="4957432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Rendering under various lighting environments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2A4E0B-4FA9-4E77-96AB-E2DC6CAFBC7F}"/>
              </a:ext>
            </a:extLst>
          </p:cNvPr>
          <p:cNvSpPr/>
          <p:nvPr/>
        </p:nvSpPr>
        <p:spPr>
          <a:xfrm>
            <a:off x="2959351" y="6401910"/>
            <a:ext cx="8991600" cy="354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 , </a:t>
            </a:r>
            <a:r>
              <a:rPr lang="en-US" altLang="ko-KR" sz="1400" dirty="0"/>
              <a:t>2000. Acquiring the reflectance field of a human face. In Proceedings of ACM SIGGRAPH 2000, 145–156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382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8E59C-02DC-48AA-80B3-78F004D3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Light Stages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009FA-3A92-4E82-A416-B814BCB70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Light Stage 2: Faster Capture and Facial Animation</a:t>
            </a:r>
          </a:p>
          <a:p>
            <a:pPr lvl="1"/>
            <a:r>
              <a:rPr lang="en-US" altLang="ko-KR" dirty="0"/>
              <a:t>Recording the reflectance of a face faster by including a set of thirty strobe-lights on a semicircular arm in eight seconds.</a:t>
            </a:r>
          </a:p>
          <a:p>
            <a:r>
              <a:rPr lang="en-US" altLang="ko-KR" dirty="0"/>
              <a:t>Light Stage 3: Lighting Reproduction</a:t>
            </a:r>
          </a:p>
          <a:p>
            <a:pPr lvl="1"/>
            <a:r>
              <a:rPr lang="en-US" altLang="ko-KR" dirty="0"/>
              <a:t>156 </a:t>
            </a:r>
            <a:r>
              <a:rPr lang="en-US" altLang="ko-KR" dirty="0">
                <a:solidFill>
                  <a:srgbClr val="FF0000"/>
                </a:solidFill>
              </a:rPr>
              <a:t>color controllable RGB LED</a:t>
            </a:r>
            <a:r>
              <a:rPr lang="en-US" altLang="ko-KR" dirty="0"/>
              <a:t> lamps mounted on a geodesic dome of 2m diameter</a:t>
            </a:r>
          </a:p>
          <a:p>
            <a:r>
              <a:rPr lang="en-US" altLang="ko-KR" dirty="0"/>
              <a:t>Light Stage 5: Performance Relighting</a:t>
            </a:r>
          </a:p>
          <a:p>
            <a:pPr lvl="1"/>
            <a:r>
              <a:rPr lang="en-US" altLang="ko-KR" dirty="0"/>
              <a:t>156 </a:t>
            </a:r>
            <a:r>
              <a:rPr lang="en-US" altLang="ko-KR" dirty="0">
                <a:solidFill>
                  <a:srgbClr val="FF0000"/>
                </a:solidFill>
              </a:rPr>
              <a:t>bright white LED </a:t>
            </a:r>
            <a:r>
              <a:rPr lang="en-US" altLang="ko-KR" dirty="0"/>
              <a:t>lamps</a:t>
            </a:r>
          </a:p>
          <a:p>
            <a:pPr lvl="1"/>
            <a:r>
              <a:rPr lang="en-US" altLang="ko-KR" dirty="0"/>
              <a:t>record an actor’s reflectance dynamically using </a:t>
            </a:r>
            <a:r>
              <a:rPr lang="en-US" altLang="ko-KR" dirty="0">
                <a:solidFill>
                  <a:srgbClr val="FF0000"/>
                </a:solidFill>
              </a:rPr>
              <a:t>time-multiplexed </a:t>
            </a:r>
            <a:r>
              <a:rPr lang="en-US" altLang="ko-KR" dirty="0"/>
              <a:t>illumination and high-speed video</a:t>
            </a:r>
          </a:p>
          <a:p>
            <a:pPr lvl="1"/>
            <a:r>
              <a:rPr lang="en-US" altLang="ko-KR" dirty="0"/>
              <a:t>facial geometry and reflectance capture in conjunction with </a:t>
            </a:r>
            <a:r>
              <a:rPr lang="en-US" altLang="ko-KR" dirty="0">
                <a:solidFill>
                  <a:srgbClr val="FF0000"/>
                </a:solidFill>
              </a:rPr>
              <a:t>polarized spherical gradient illumination</a:t>
            </a:r>
          </a:p>
          <a:p>
            <a:r>
              <a:rPr lang="en-US" altLang="ko-KR" dirty="0"/>
              <a:t>Light Stage 6: Re-lighting the Whole Body</a:t>
            </a:r>
          </a:p>
          <a:p>
            <a:r>
              <a:rPr lang="en-US" altLang="ko-KR" dirty="0"/>
              <a:t>Light Stage X (LS X) </a:t>
            </a:r>
          </a:p>
          <a:p>
            <a:pPr lvl="1"/>
            <a:r>
              <a:rPr lang="en-US" altLang="ko-KR" dirty="0"/>
              <a:t>330 LED light sources, each with many multi-spectral illuminants with fine grained control over spectra, intensity and polarization of incident light</a:t>
            </a:r>
          </a:p>
          <a:p>
            <a:pPr lvl="1"/>
            <a:r>
              <a:rPr lang="en-US" altLang="ko-KR" dirty="0"/>
              <a:t>programmable light sources and interchangeable filters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Multiview </a:t>
            </a:r>
            <a:r>
              <a:rPr lang="en-US" altLang="ko-KR" dirty="0"/>
              <a:t>Capture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2067A4-A616-43A5-A0BD-2F9991633100}"/>
              </a:ext>
            </a:extLst>
          </p:cNvPr>
          <p:cNvSpPr/>
          <p:nvPr/>
        </p:nvSpPr>
        <p:spPr>
          <a:xfrm>
            <a:off x="2814918" y="6401910"/>
            <a:ext cx="9136033" cy="354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DEBEVEC P.: The Light Stages and Their Applications to Photoreal Digital Actors. In SIGGRAPH Asia (Singapore, Nov. 2012)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2305498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틀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틀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C10809363482242AD740D4455BAA18B" ma:contentTypeVersion="8" ma:contentTypeDescription="새 문서를 만듭니다." ma:contentTypeScope="" ma:versionID="f1da7a97243ab37e78458ce1294f0a79">
  <xsd:schema xmlns:xsd="http://www.w3.org/2001/XMLSchema" xmlns:xs="http://www.w3.org/2001/XMLSchema" xmlns:p="http://schemas.microsoft.com/office/2006/metadata/properties" xmlns:ns3="b73d3df4-560e-4621-8ab1-a4d31c0013c8" targetNamespace="http://schemas.microsoft.com/office/2006/metadata/properties" ma:root="true" ma:fieldsID="6622d102b69b4a751351f717474f1f96" ns3:_="">
    <xsd:import namespace="b73d3df4-560e-4621-8ab1-a4d31c0013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d3df4-560e-4621-8ab1-a4d31c0013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B34177-7FEE-49A0-91E3-B8D9CBCD3C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3d3df4-560e-4621-8ab1-a4d31c0013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3B42DA-E396-45BE-AEE9-0880758C6033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b73d3df4-560e-4621-8ab1-a4d31c0013c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A69EF31-80BF-4A80-AB99-77D38C55AC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1392</TotalTime>
  <Words>1607</Words>
  <Application>Microsoft Office PowerPoint</Application>
  <PresentationFormat>와이드스크린</PresentationFormat>
  <Paragraphs>208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HY견고딕</vt:lpstr>
      <vt:lpstr>Arial Black</vt:lpstr>
      <vt:lpstr>Cambria Math</vt:lpstr>
      <vt:lpstr>Corbel</vt:lpstr>
      <vt:lpstr>Wingdings 2</vt:lpstr>
      <vt:lpstr>틀</vt:lpstr>
      <vt:lpstr>Light Stages Face Caputure 관련 내용을 중심으로 </vt:lpstr>
      <vt:lpstr>BRDF</vt:lpstr>
      <vt:lpstr>Light Stages 1</vt:lpstr>
      <vt:lpstr>Acquiring the Reflectance Field of a Human Face (Paul Debevec)</vt:lpstr>
      <vt:lpstr>Acquiring the Reflectance Field of a Human Face (Paul Debevec)</vt:lpstr>
      <vt:lpstr>Polarization-Based Analysis of Reflected Light</vt:lpstr>
      <vt:lpstr>PowerPoint 프레젠테이션</vt:lpstr>
      <vt:lpstr>PowerPoint 프레젠테이션</vt:lpstr>
      <vt:lpstr>Light Stages</vt:lpstr>
      <vt:lpstr>Photometric Stereo</vt:lpstr>
      <vt:lpstr>Single-Shot Reflectance Measurement</vt:lpstr>
      <vt:lpstr>Spherical Harmonics</vt:lpstr>
      <vt:lpstr>Gradient Illumination Face Scanning</vt:lpstr>
      <vt:lpstr>PowerPoint 프레젠테이션</vt:lpstr>
      <vt:lpstr>PowerPoint 프레젠테이션</vt:lpstr>
      <vt:lpstr>Multiview Capture and Light Stage X</vt:lpstr>
      <vt:lpstr>Multiview Capture and Light Stage X</vt:lpstr>
      <vt:lpstr>Multiview Capture and Light Stage X</vt:lpstr>
      <vt:lpstr>ICL Multispectral Light Stage</vt:lpstr>
      <vt:lpstr>Multi View Stereo (MVS)</vt:lpstr>
      <vt:lpstr>Photometric Sceneflow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Stages</dc:title>
  <dc:creator>서준원</dc:creator>
  <cp:lastModifiedBy>서준원</cp:lastModifiedBy>
  <cp:revision>65</cp:revision>
  <dcterms:created xsi:type="dcterms:W3CDTF">2020-02-21T02:09:39Z</dcterms:created>
  <dcterms:modified xsi:type="dcterms:W3CDTF">2020-02-27T04:50:15Z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0x0101009C10809363482242AD740D4455BAA18B</vt:lpwstr>
  </property>
</Properties>
</file>